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8.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49.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51.xml" ContentType="application/vnd.openxmlformats-officedocument.presentationml.tags+xml"/>
  <Override PartName="/ppt/notesSlides/notesSlide10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tags/tag54.xml" ContentType="application/vnd.openxmlformats-officedocument.presentationml.tag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55.xml" ContentType="application/vnd.openxmlformats-officedocument.presentationml.tags+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44"/>
  </p:notesMasterIdLst>
  <p:sldIdLst>
    <p:sldId id="2076138295" r:id="rId9"/>
    <p:sldId id="2076138301" r:id="rId10"/>
    <p:sldId id="2076138325" r:id="rId11"/>
    <p:sldId id="2076137912" r:id="rId12"/>
    <p:sldId id="2076137391" r:id="rId13"/>
    <p:sldId id="2076138415" r:id="rId14"/>
    <p:sldId id="2076138416" r:id="rId15"/>
    <p:sldId id="2076138417" r:id="rId16"/>
    <p:sldId id="2076138418" r:id="rId17"/>
    <p:sldId id="2076138313" r:id="rId18"/>
    <p:sldId id="2076138466" r:id="rId19"/>
    <p:sldId id="2076138467" r:id="rId20"/>
    <p:sldId id="2076138468" r:id="rId21"/>
    <p:sldId id="2076138419" r:id="rId22"/>
    <p:sldId id="2076138469" r:id="rId23"/>
    <p:sldId id="2076138365" r:id="rId24"/>
    <p:sldId id="2076138420" r:id="rId25"/>
    <p:sldId id="2076138421" r:id="rId26"/>
    <p:sldId id="2076138422" r:id="rId27"/>
    <p:sldId id="2076138423" r:id="rId28"/>
    <p:sldId id="2076138424" r:id="rId29"/>
    <p:sldId id="2076138425" r:id="rId30"/>
    <p:sldId id="2076138324" r:id="rId31"/>
    <p:sldId id="2076138426" r:id="rId32"/>
    <p:sldId id="2076138475" r:id="rId33"/>
    <p:sldId id="2076138427" r:id="rId34"/>
    <p:sldId id="2076138428" r:id="rId35"/>
    <p:sldId id="2076138435" r:id="rId36"/>
    <p:sldId id="2076138429" r:id="rId37"/>
    <p:sldId id="2076138430" r:id="rId38"/>
    <p:sldId id="2076138431" r:id="rId39"/>
    <p:sldId id="2076138432" r:id="rId40"/>
    <p:sldId id="2076138433" r:id="rId41"/>
    <p:sldId id="2076138434" r:id="rId42"/>
    <p:sldId id="2076138436" r:id="rId43"/>
    <p:sldId id="2076138437" r:id="rId44"/>
    <p:sldId id="2076138410" r:id="rId45"/>
    <p:sldId id="2076138438" r:id="rId46"/>
    <p:sldId id="2076138439" r:id="rId47"/>
    <p:sldId id="2076138441" r:id="rId48"/>
    <p:sldId id="2076137106" r:id="rId49"/>
    <p:sldId id="2076137401" r:id="rId50"/>
    <p:sldId id="2076138442" r:id="rId51"/>
    <p:sldId id="2076137404" r:id="rId52"/>
    <p:sldId id="2076137406" r:id="rId53"/>
    <p:sldId id="2076137405" r:id="rId54"/>
    <p:sldId id="2076138464" r:id="rId55"/>
    <p:sldId id="2076138465" r:id="rId56"/>
    <p:sldId id="2076138470" r:id="rId57"/>
    <p:sldId id="2076138440" r:id="rId58"/>
    <p:sldId id="2076138461" r:id="rId59"/>
    <p:sldId id="2076138443" r:id="rId60"/>
    <p:sldId id="2076138370" r:id="rId61"/>
    <p:sldId id="2076138444" r:id="rId62"/>
    <p:sldId id="2076138445" r:id="rId63"/>
    <p:sldId id="2076138446" r:id="rId64"/>
    <p:sldId id="2076138447" r:id="rId65"/>
    <p:sldId id="2076138448" r:id="rId66"/>
    <p:sldId id="2076138449" r:id="rId67"/>
    <p:sldId id="2076138450" r:id="rId68"/>
    <p:sldId id="2076138451" r:id="rId69"/>
    <p:sldId id="2076138452" r:id="rId70"/>
    <p:sldId id="2076138453" r:id="rId71"/>
    <p:sldId id="2076138454" r:id="rId72"/>
    <p:sldId id="2076138455" r:id="rId73"/>
    <p:sldId id="2076138456" r:id="rId74"/>
    <p:sldId id="2076138331" r:id="rId75"/>
    <p:sldId id="2076138357" r:id="rId76"/>
    <p:sldId id="2076138332" r:id="rId77"/>
    <p:sldId id="2076138355" r:id="rId78"/>
    <p:sldId id="2076138358" r:id="rId79"/>
    <p:sldId id="2076138356" r:id="rId80"/>
    <p:sldId id="2076138362" r:id="rId81"/>
    <p:sldId id="2076138359" r:id="rId82"/>
    <p:sldId id="2076138363" r:id="rId83"/>
    <p:sldId id="2076138399" r:id="rId84"/>
    <p:sldId id="2076138366" r:id="rId85"/>
    <p:sldId id="2076137553" r:id="rId86"/>
    <p:sldId id="2076138367" r:id="rId87"/>
    <p:sldId id="2076137564" r:id="rId88"/>
    <p:sldId id="283" r:id="rId89"/>
    <p:sldId id="2076138390" r:id="rId90"/>
    <p:sldId id="2076138391" r:id="rId91"/>
    <p:sldId id="286" r:id="rId92"/>
    <p:sldId id="2076138392" r:id="rId93"/>
    <p:sldId id="2076138380" r:id="rId94"/>
    <p:sldId id="2076138381" r:id="rId95"/>
    <p:sldId id="2076138383" r:id="rId96"/>
    <p:sldId id="2076138384" r:id="rId97"/>
    <p:sldId id="2076138364" r:id="rId98"/>
    <p:sldId id="2076138385" r:id="rId99"/>
    <p:sldId id="2076138386" r:id="rId100"/>
    <p:sldId id="2076138387" r:id="rId101"/>
    <p:sldId id="2076138388" r:id="rId102"/>
    <p:sldId id="2076138389" r:id="rId103"/>
    <p:sldId id="2076138382" r:id="rId104"/>
    <p:sldId id="2076138330" r:id="rId105"/>
    <p:sldId id="2076138302" r:id="rId106"/>
    <p:sldId id="1370" r:id="rId107"/>
    <p:sldId id="2076138398" r:id="rId108"/>
    <p:sldId id="2076138471" r:id="rId109"/>
    <p:sldId id="2076138472" r:id="rId110"/>
    <p:sldId id="2076137554" r:id="rId111"/>
    <p:sldId id="268" r:id="rId112"/>
    <p:sldId id="2076137555" r:id="rId113"/>
    <p:sldId id="2076137556" r:id="rId114"/>
    <p:sldId id="2076138334" r:id="rId115"/>
    <p:sldId id="2076138361" r:id="rId116"/>
    <p:sldId id="2076138372" r:id="rId117"/>
    <p:sldId id="2076138360" r:id="rId118"/>
    <p:sldId id="2076138336" r:id="rId119"/>
    <p:sldId id="2076138396" r:id="rId120"/>
    <p:sldId id="2076138473" r:id="rId121"/>
    <p:sldId id="2076138474" r:id="rId122"/>
    <p:sldId id="2076138393" r:id="rId123"/>
    <p:sldId id="2076138335" r:id="rId124"/>
    <p:sldId id="2076138395" r:id="rId125"/>
    <p:sldId id="2076138394" r:id="rId126"/>
    <p:sldId id="2076138397" r:id="rId127"/>
    <p:sldId id="2076138400" r:id="rId128"/>
    <p:sldId id="2449" r:id="rId129"/>
    <p:sldId id="2452" r:id="rId130"/>
    <p:sldId id="1387" r:id="rId131"/>
    <p:sldId id="1385" r:id="rId132"/>
    <p:sldId id="2076138305" r:id="rId133"/>
    <p:sldId id="2076138306" r:id="rId134"/>
    <p:sldId id="2076138208" r:id="rId135"/>
    <p:sldId id="2076138271" r:id="rId136"/>
    <p:sldId id="2076138462" r:id="rId137"/>
    <p:sldId id="2076138457" r:id="rId138"/>
    <p:sldId id="2076138458" r:id="rId139"/>
    <p:sldId id="2076138459" r:id="rId140"/>
    <p:sldId id="2076138225" r:id="rId141"/>
    <p:sldId id="2076138270" r:id="rId142"/>
    <p:sldId id="2076138226"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 id="2076138325"/>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076138365"/>
            <p14:sldId id="2076138420"/>
            <p14:sldId id="2076138421"/>
            <p14:sldId id="2076138422"/>
            <p14:sldId id="2076138423"/>
            <p14:sldId id="2076138424"/>
            <p14:sldId id="2076138425"/>
            <p14:sldId id="2076138324"/>
            <p14:sldId id="2076138426"/>
            <p14:sldId id="2076138475"/>
            <p14:sldId id="2076138427"/>
            <p14:sldId id="2076138428"/>
          </p14:sldIdLst>
        </p14:section>
        <p14:section name="Retention + Export" id="{3D769306-8C12-4E25-B631-4CA17D8CB334}">
          <p14:sldIdLst>
            <p14:sldId id="2076138435"/>
            <p14:sldId id="2076138429"/>
            <p14:sldId id="2076138430"/>
            <p14:sldId id="2076138431"/>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Activity 3 : Estimating Costs" id="{2C5781A4-A751-4858-BE44-D2BA08442EDC}">
          <p14:sldIdLst>
            <p14:sldId id="2076138440"/>
          </p14:sldIdLst>
        </p14:section>
        <p14:section name="Lab : Log Analytics" id="{E62F8238-2A48-4C43-90E7-6729C2507C8E}">
          <p14:sldIdLst>
            <p14:sldId id="2076138461"/>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Lst>
        </p14:section>
        <p14:section name="Activity 4 : Azure Automation" id="{EF83B90B-F4D2-49ED-ADF4-60BE20888227}">
          <p14:sldIdLst>
            <p14:sldId id="2076138456"/>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 id="2076138330"/>
            <p14:sldId id="2076138302"/>
          </p14:sldIdLst>
        </p14:section>
        <p14:section name="Azure Defender + Azure Sentinel" id="{644D910B-2701-46EA-A983-D764AA7302D4}">
          <p14:sldIdLst>
            <p14:sldId id="1370"/>
            <p14:sldId id="2076138398"/>
            <p14:sldId id="2076138471"/>
            <p14:sldId id="2076138472"/>
            <p14:sldId id="2076137554"/>
            <p14:sldId id="268"/>
            <p14:sldId id="2076137555"/>
            <p14:sldId id="2076137556"/>
            <p14:sldId id="2076138334"/>
            <p14:sldId id="2076138361"/>
            <p14:sldId id="2076138372"/>
            <p14:sldId id="2076138360"/>
            <p14:sldId id="2076138336"/>
            <p14:sldId id="2076138396"/>
            <p14:sldId id="2076138473"/>
            <p14:sldId id="2076138474"/>
            <p14:sldId id="2076138393"/>
            <p14:sldId id="2076138335"/>
            <p14:sldId id="2076138395"/>
            <p14:sldId id="2076138394"/>
            <p14:sldId id="2076138397"/>
            <p14:sldId id="2076138400"/>
            <p14:sldId id="2449"/>
            <p14:sldId id="2452"/>
            <p14:sldId id="1387"/>
            <p14:sldId id="1385"/>
            <p14:sldId id="2076138305"/>
            <p14:sldId id="2076138306"/>
            <p14:sldId id="2076138208"/>
            <p14:sldId id="2076138271"/>
          </p14:sldIdLst>
        </p14:section>
        <p14:section name="Lab : Security Operations Center" id="{F6455D8C-6EFD-4F2F-B8F0-8632C5650DB8}">
          <p14:sldIdLst>
            <p14:sldId id="2076138462"/>
          </p14:sldIdLst>
        </p14:section>
        <p14:section name="Q + A" id="{E399F2C4-3726-4D49-BB4A-D6AB946CB471}">
          <p14:sldIdLst>
            <p14:sldId id="2076138457"/>
            <p14:sldId id="2076138458"/>
            <p14:sldId id="2076138459"/>
          </p14:sldIdLst>
        </p14:section>
        <p14:section name="Closing" id="{50DF64E0-E1C6-40FC-B822-BC1071F206F1}">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0FF"/>
    <a:srgbClr val="32145A"/>
    <a:srgbClr val="D2D2D2"/>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6/24/2021 3:37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3350826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https://www.microsoft.com/en-us/itshowcase/microsoft-uses-threat-intelligence-to-protect-detect-and-respond-to-threats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932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0813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32630255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5329959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https://techcommunity.microsoft.com/t5/public-sector-blog/azure-sentinel-cybersecurity-maturity-model-certification-cmmc/ba-p/2110524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June 24,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June 24,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June 24,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June 24,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June 24,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June 24,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June 24,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June 24,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June 24,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June 24,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June 24,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Thursday, June 24,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20.png"/><Relationship Id="rId2" Type="http://schemas.openxmlformats.org/officeDocument/2006/relationships/image" Target="../media/image97.png"/><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86.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9.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8.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05.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26" Type="http://schemas.openxmlformats.org/officeDocument/2006/relationships/image" Target="../media/image145.png"/><Relationship Id="rId3" Type="http://schemas.openxmlformats.org/officeDocument/2006/relationships/image" Target="../media/image122.png"/><Relationship Id="rId21" Type="http://schemas.openxmlformats.org/officeDocument/2006/relationships/image" Target="../media/image140.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4.png"/><Relationship Id="rId2" Type="http://schemas.openxmlformats.org/officeDocument/2006/relationships/image" Target="../media/image121.png"/><Relationship Id="rId16" Type="http://schemas.openxmlformats.org/officeDocument/2006/relationships/image" Target="../media/image135.png"/><Relationship Id="rId20" Type="http://schemas.openxmlformats.org/officeDocument/2006/relationships/image" Target="../media/image139.png"/><Relationship Id="rId1" Type="http://schemas.openxmlformats.org/officeDocument/2006/relationships/slideLayout" Target="../slideLayouts/slideLayout86.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3.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7.png"/><Relationship Id="rId10" Type="http://schemas.openxmlformats.org/officeDocument/2006/relationships/image" Target="../media/image129.png"/><Relationship Id="rId19" Type="http://schemas.openxmlformats.org/officeDocument/2006/relationships/image" Target="../media/image138.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6.png"/></Relationships>
</file>

<file path=ppt/slides/_rels/slide106.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18" Type="http://schemas.openxmlformats.org/officeDocument/2006/relationships/image" Target="../media/image164.png"/><Relationship Id="rId3" Type="http://schemas.openxmlformats.org/officeDocument/2006/relationships/image" Target="../media/image149.png"/><Relationship Id="rId21" Type="http://schemas.openxmlformats.org/officeDocument/2006/relationships/image" Target="../media/image167.pn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png"/><Relationship Id="rId2" Type="http://schemas.openxmlformats.org/officeDocument/2006/relationships/image" Target="../media/image148.png"/><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86.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5" Type="http://schemas.openxmlformats.org/officeDocument/2006/relationships/image" Target="../media/image161.png"/><Relationship Id="rId23" Type="http://schemas.openxmlformats.org/officeDocument/2006/relationships/image" Target="../media/image169.png"/><Relationship Id="rId10" Type="http://schemas.openxmlformats.org/officeDocument/2006/relationships/image" Target="../media/image156.png"/><Relationship Id="rId19" Type="http://schemas.openxmlformats.org/officeDocument/2006/relationships/image" Target="../media/image165.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 Id="rId22" Type="http://schemas.openxmlformats.org/officeDocument/2006/relationships/image" Target="../media/image16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3.xml"/><Relationship Id="rId1" Type="http://schemas.openxmlformats.org/officeDocument/2006/relationships/slideLayout" Target="../slideLayouts/slideLayout66.xml"/><Relationship Id="rId4" Type="http://schemas.openxmlformats.org/officeDocument/2006/relationships/image" Target="../media/image175.png"/></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2.svg"/><Relationship Id="rId2" Type="http://schemas.openxmlformats.org/officeDocument/2006/relationships/image" Target="../media/image181.png"/><Relationship Id="rId1" Type="http://schemas.openxmlformats.org/officeDocument/2006/relationships/slideLayout" Target="../slideLayouts/slideLayout67.xml"/><Relationship Id="rId5" Type="http://schemas.openxmlformats.org/officeDocument/2006/relationships/image" Target="../media/image184.svg"/><Relationship Id="rId4" Type="http://schemas.openxmlformats.org/officeDocument/2006/relationships/image" Target="../media/image183.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7.xml"/></Relationships>
</file>

<file path=ppt/slides/_rels/slide127.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03.xml"/><Relationship Id="rId1" Type="http://schemas.openxmlformats.org/officeDocument/2006/relationships/slideLayout" Target="../slideLayouts/slideLayout47.xml"/></Relationships>
</file>

<file path=ppt/slides/_rels/slide12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4.xml"/><Relationship Id="rId1" Type="http://schemas.openxmlformats.org/officeDocument/2006/relationships/slideLayout" Target="../slideLayouts/slideLayout36.xml"/><Relationship Id="rId4" Type="http://schemas.openxmlformats.org/officeDocument/2006/relationships/image" Target="../media/image186.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05.xml"/><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6.xml"/><Relationship Id="rId1" Type="http://schemas.openxmlformats.org/officeDocument/2006/relationships/slideLayout" Target="../slideLayouts/slideLayout36.xml"/><Relationship Id="rId4" Type="http://schemas.openxmlformats.org/officeDocument/2006/relationships/image" Target="../media/image186.png"/></Relationships>
</file>

<file path=ppt/slides/_rels/slide132.xml.rels><?xml version="1.0" encoding="UTF-8" standalone="yes"?>
<Relationships xmlns="http://schemas.openxmlformats.org/package/2006/relationships"><Relationship Id="rId3" Type="http://schemas.openxmlformats.org/officeDocument/2006/relationships/image" Target="../media/image182.svg"/><Relationship Id="rId2" Type="http://schemas.openxmlformats.org/officeDocument/2006/relationships/image" Target="../media/image181.png"/><Relationship Id="rId1" Type="http://schemas.openxmlformats.org/officeDocument/2006/relationships/slideLayout" Target="../slideLayouts/slideLayout67.xml"/><Relationship Id="rId5" Type="http://schemas.openxmlformats.org/officeDocument/2006/relationships/image" Target="../media/image184.svg"/><Relationship Id="rId4" Type="http://schemas.openxmlformats.org/officeDocument/2006/relationships/image" Target="../media/image18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59.xml"/><Relationship Id="rId1" Type="http://schemas.openxmlformats.org/officeDocument/2006/relationships/tags" Target="../tags/tag5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66.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66.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66.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image" Target="../media/image68.png"/><Relationship Id="rId16" Type="http://schemas.openxmlformats.org/officeDocument/2006/relationships/image" Target="../media/image82.jpg"/><Relationship Id="rId1" Type="http://schemas.openxmlformats.org/officeDocument/2006/relationships/slideLayout" Target="../slideLayouts/slideLayout69.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jp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jp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9.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9.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7.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0.xml"/><Relationship Id="rId1" Type="http://schemas.openxmlformats.org/officeDocument/2006/relationships/tags" Target="../tags/tag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Azure Defender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Azure Defender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Integration of Threat Intelligence Data</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Intelligent Security Graph</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Threat Intelligence Center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26" name="Picture 2" descr="This figure gives examples of the types of intelligence that Microsoft gets about phishing,  malware,  and other attacks from analyzing things like device sign-ins,  user sign-ins,  and system updates.">
            <a:extLst>
              <a:ext uri="{FF2B5EF4-FFF2-40B4-BE49-F238E27FC236}">
                <a16:creationId xmlns:a16="http://schemas.microsoft.com/office/drawing/2014/main" id="{A7BB378E-0A13-4A1B-AA47-3B8D732B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64" y="2484773"/>
            <a:ext cx="5853342" cy="30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929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Microsoft Intelligent Security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Intelligent Security Graph is foundational for embedding security protection in Office 365, Azure, Windows, and other products.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will gather signals from the entire ecosystem of Microsoft and industry-leading commercial and consumer services, security monitoring and operations services and products, Windows devices, Azure, and Office Security and Compliance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enriches those signals with threat, customer, industry, and operational context. Signals in the graph generate insights and context that are infused into Office 365, Azure, Windows, and other products and services.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security analysts in the Cyber Defense Operations Center (CDOC)—a facility that unites security response experts from across the company to protect, detect, and respond to threats—use the Intelligent Security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Faster detection is essential. The Intelligent Security Graph enables faster, more comprehensive threat discovery and response.</a:t>
            </a:r>
          </a:p>
        </p:txBody>
      </p:sp>
    </p:spTree>
    <p:extLst>
      <p:ext uri="{BB962C8B-B14F-4D97-AF65-F5344CB8AC3E}">
        <p14:creationId xmlns:p14="http://schemas.microsoft.com/office/powerpoint/2010/main" val="19920981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758305" cy="758022"/>
          </a:xfrm>
        </p:spPr>
        <p:txBody>
          <a:bodyPr/>
          <a:lstStyle/>
          <a:p>
            <a:r>
              <a:rPr lang="en-US" dirty="0"/>
              <a:t>Microsoft Threat Intelligence Center (MSTIC)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Threat Intelligence Center (MSTIC) team—one of the main producers of threat intelligence at Microsoft—collects the threat intelligence that’s infused into products and services. MSTIC aggregates data from sources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First-party threat intelligence feeds (honeypots, malicious IP addresses, botnets, malware detonation feeds)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Third-party sources (threat intelligence feeds, reference/lookup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Analysts/human-based observation and intelligence collection</a:t>
            </a:r>
          </a:p>
        </p:txBody>
      </p:sp>
    </p:spTree>
    <p:extLst>
      <p:ext uri="{BB962C8B-B14F-4D97-AF65-F5344CB8AC3E}">
        <p14:creationId xmlns:p14="http://schemas.microsoft.com/office/powerpoint/2010/main" val="327046195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most direct way to create a custom connector is to use the Log Analytics agent. </a:t>
            </a:r>
          </a:p>
          <a:p>
            <a:pPr>
              <a:lnSpc>
                <a:spcPct val="100000"/>
              </a:lnSpc>
              <a:spcAft>
                <a:spcPts val="1000"/>
              </a:spcAft>
            </a:pPr>
            <a:endParaRPr lang="en-US" sz="1800" dirty="0"/>
          </a:p>
          <a:p>
            <a:pPr>
              <a:lnSpc>
                <a:spcPct val="100000"/>
              </a:lnSpc>
              <a:spcAft>
                <a:spcPts val="1000"/>
              </a:spcAft>
            </a:pPr>
            <a:r>
              <a:rPr lang="en-US" sz="1800" dirty="0"/>
              <a:t>The Log Analytics agent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endParaRPr lang="en-US" sz="1800" dirty="0"/>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513" y="3712805"/>
            <a:ext cx="3692692" cy="2318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29" y="3677436"/>
            <a:ext cx="4435690" cy="238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 provides the Hunting blade to execute common queries and see the differential between the current execution value and the last execution value.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Can be very helpful in determining if you have an active attack occurring.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&amp; Joins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privacy-based data) or with sliding window 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union</a:t>
            </a:r>
            <a:r>
              <a:rPr lang="en-US" sz="1800" dirty="0">
                <a:ln w="3175">
                  <a:noFill/>
                </a:ln>
                <a:cs typeface="Segoe UI Semibold"/>
              </a:rPr>
              <a:t> </a:t>
            </a:r>
            <a:r>
              <a:rPr lang="en-US" sz="1800" b="1" dirty="0" err="1">
                <a:ln w="3175">
                  <a:noFill/>
                </a:ln>
                <a:cs typeface="Segoe UI Semibold"/>
              </a:rPr>
              <a:t>isfuzzy</a:t>
            </a:r>
            <a:r>
              <a:rPr lang="en-US" sz="1800" dirty="0">
                <a:ln w="3175">
                  <a:noFill/>
                </a:ln>
                <a:cs typeface="Segoe UI Semibold"/>
              </a:rPr>
              <a:t> command is used to prevent a query from failing, even in the case of a failure in a specific section of the query – since it is run on each query separately.</a:t>
            </a: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This query uses an external lookup with IP Address of compromise along with a union of various tables where the columns are mapped to a normalized schema and then joined with the Indicator value.</a:t>
            </a:r>
          </a:p>
        </p:txBody>
      </p:sp>
      <p:pic>
        <p:nvPicPr>
          <p:cNvPr id="8" name="Picture 7">
            <a:extLst>
              <a:ext uri="{FF2B5EF4-FFF2-40B4-BE49-F238E27FC236}">
                <a16:creationId xmlns:a16="http://schemas.microsoft.com/office/drawing/2014/main" id="{E05CC391-741A-4B9C-8927-8F3809F7231A}"/>
              </a:ext>
            </a:extLst>
          </p:cNvPr>
          <p:cNvPicPr>
            <a:picLocks noChangeAspect="1"/>
          </p:cNvPicPr>
          <p:nvPr/>
        </p:nvPicPr>
        <p:blipFill>
          <a:blip r:embed="rId3"/>
          <a:stretch>
            <a:fillRect/>
          </a:stretch>
        </p:blipFill>
        <p:spPr>
          <a:xfrm>
            <a:off x="1028700" y="1894974"/>
            <a:ext cx="9556794" cy="3804211"/>
          </a:xfrm>
          <a:prstGeom prst="rect">
            <a:avLst/>
          </a:prstGeom>
        </p:spPr>
      </p:pic>
    </p:spTree>
    <p:extLst>
      <p:ext uri="{BB962C8B-B14F-4D97-AF65-F5344CB8AC3E}">
        <p14:creationId xmlns:p14="http://schemas.microsoft.com/office/powerpoint/2010/main" val="325191278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Joins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How do you get data in two different </a:t>
            </a:r>
            <a:br>
              <a:rPr lang="en-US" sz="1800" dirty="0">
                <a:ln w="3175">
                  <a:noFill/>
                </a:ln>
                <a:cs typeface="Segoe UI Semibold"/>
              </a:rPr>
            </a:br>
            <a:r>
              <a:rPr lang="en-US" sz="1800" dirty="0">
                <a:ln w="3175">
                  <a:noFill/>
                </a:ln>
                <a:cs typeface="Segoe UI Semibold"/>
              </a:rPr>
              <a:t>timespans?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"where" clause serves to implement the </a:t>
            </a:r>
            <a:br>
              <a:rPr lang="en-US" sz="1800" dirty="0">
                <a:ln w="3175">
                  <a:noFill/>
                </a:ln>
                <a:cs typeface="Segoe UI Semibold"/>
              </a:rPr>
            </a:br>
            <a:r>
              <a:rPr lang="en-US" sz="1800" dirty="0">
                <a:ln w="3175">
                  <a:noFill/>
                </a:ln>
                <a:cs typeface="Segoe UI Semibold"/>
              </a:rPr>
              <a:t>time framing correctly</a:t>
            </a:r>
          </a:p>
          <a:p>
            <a:pPr lvl="0" defTabSz="797968">
              <a:spcBef>
                <a:spcPct val="0"/>
              </a:spcBef>
              <a:spcAft>
                <a:spcPts val="800"/>
              </a:spcAft>
              <a:defRPr/>
            </a:pPr>
            <a:r>
              <a:rPr lang="en-US" sz="1800" dirty="0">
                <a:ln w="3175">
                  <a:noFill/>
                </a:ln>
                <a:cs typeface="Segoe UI Semibold"/>
              </a:rPr>
              <a:t>The purple condition ensures that no more </a:t>
            </a:r>
            <a:br>
              <a:rPr lang="en-US" sz="1800" dirty="0">
                <a:ln w="3175">
                  <a:noFill/>
                </a:ln>
                <a:cs typeface="Segoe UI Semibold"/>
              </a:rPr>
            </a:br>
            <a:r>
              <a:rPr lang="en-US" sz="1800" dirty="0">
                <a:ln w="3175">
                  <a:noFill/>
                </a:ln>
                <a:cs typeface="Segoe UI Semibold"/>
              </a:rPr>
              <a:t>than lookback time separated the two events, </a:t>
            </a:r>
            <a:br>
              <a:rPr lang="en-US" sz="1800" dirty="0">
                <a:ln w="3175">
                  <a:noFill/>
                </a:ln>
                <a:cs typeface="Segoe UI Semibold"/>
              </a:rPr>
            </a:br>
            <a:r>
              <a:rPr lang="en-US" sz="1800" dirty="0">
                <a:ln w="3175">
                  <a:noFill/>
                </a:ln>
                <a:cs typeface="Segoe UI Semibold"/>
              </a:rPr>
              <a:t>compensating for the fact that we query the </a:t>
            </a:r>
            <a:br>
              <a:rPr lang="en-US" sz="1800" dirty="0">
                <a:ln w="3175">
                  <a:noFill/>
                </a:ln>
                <a:cs typeface="Segoe UI Semibold"/>
              </a:rPr>
            </a:br>
            <a:r>
              <a:rPr lang="en-US" sz="1800" dirty="0">
                <a:ln w="3175">
                  <a:noFill/>
                </a:ln>
                <a:cs typeface="Segoe UI Semibold"/>
              </a:rPr>
              <a:t>reference event for slightly more than 24 hours.</a:t>
            </a:r>
          </a:p>
          <a:p>
            <a:pPr lvl="0" defTabSz="797968">
              <a:spcBef>
                <a:spcPct val="0"/>
              </a:spcBef>
              <a:spcAft>
                <a:spcPts val="800"/>
              </a:spcAft>
              <a:defRPr/>
            </a:pPr>
            <a:r>
              <a:rPr lang="en-US" sz="1800" dirty="0">
                <a:ln w="3175">
                  <a:noFill/>
                </a:ln>
                <a:cs typeface="Segoe UI Semibold"/>
              </a:rPr>
              <a:t>The blue condition ensures that user deletion </a:t>
            </a:r>
            <a:br>
              <a:rPr lang="en-US" sz="1800" dirty="0">
                <a:ln w="3175">
                  <a:noFill/>
                </a:ln>
                <a:cs typeface="Segoe UI Semibold"/>
              </a:rPr>
            </a:br>
            <a:r>
              <a:rPr lang="en-US" sz="1800" dirty="0">
                <a:ln w="3175">
                  <a:noFill/>
                </a:ln>
                <a:cs typeface="Segoe UI Semibold"/>
              </a:rPr>
              <a:t>happened after the user addition.</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9BFC1992-AB73-4CA8-BC4A-DCC1EAE5B4A2}"/>
              </a:ext>
            </a:extLst>
          </p:cNvPr>
          <p:cNvPicPr>
            <a:picLocks noChangeAspect="1"/>
          </p:cNvPicPr>
          <p:nvPr/>
        </p:nvPicPr>
        <p:blipFill>
          <a:blip r:embed="rId3"/>
          <a:stretch>
            <a:fillRect/>
          </a:stretch>
        </p:blipFill>
        <p:spPr>
          <a:xfrm>
            <a:off x="5865646" y="874488"/>
            <a:ext cx="4697720" cy="3189371"/>
          </a:xfrm>
          <a:prstGeom prst="rect">
            <a:avLst/>
          </a:prstGeom>
        </p:spPr>
      </p:pic>
      <p:pic>
        <p:nvPicPr>
          <p:cNvPr id="6" name="Picture 5">
            <a:extLst>
              <a:ext uri="{FF2B5EF4-FFF2-40B4-BE49-F238E27FC236}">
                <a16:creationId xmlns:a16="http://schemas.microsoft.com/office/drawing/2014/main" id="{35637DBC-8A22-4D9C-AA0C-A2CAFDB52B25}"/>
              </a:ext>
            </a:extLst>
          </p:cNvPr>
          <p:cNvPicPr>
            <a:picLocks noChangeAspect="1"/>
          </p:cNvPicPr>
          <p:nvPr/>
        </p:nvPicPr>
        <p:blipFill>
          <a:blip r:embed="rId4"/>
          <a:stretch>
            <a:fillRect/>
          </a:stretch>
        </p:blipFill>
        <p:spPr>
          <a:xfrm>
            <a:off x="932699" y="4350386"/>
            <a:ext cx="9486900" cy="1671202"/>
          </a:xfrm>
          <a:prstGeom prst="rect">
            <a:avLst/>
          </a:prstGeom>
        </p:spPr>
      </p:pic>
    </p:spTree>
    <p:extLst>
      <p:ext uri="{BB962C8B-B14F-4D97-AF65-F5344CB8AC3E}">
        <p14:creationId xmlns:p14="http://schemas.microsoft.com/office/powerpoint/2010/main" val="245804157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Logstash engine is comprised of three components:</a:t>
            </a:r>
          </a:p>
          <a:p>
            <a:pPr>
              <a:lnSpc>
                <a:spcPct val="100000"/>
              </a:lnSpc>
              <a:spcAft>
                <a:spcPts val="1000"/>
              </a:spcAft>
            </a:pPr>
            <a:r>
              <a:rPr lang="en-US" sz="1800" dirty="0"/>
              <a:t>Input plugins: Customized collection of data from various sources.</a:t>
            </a:r>
          </a:p>
          <a:p>
            <a:pPr>
              <a:lnSpc>
                <a:spcPct val="100000"/>
              </a:lnSpc>
              <a:spcAft>
                <a:spcPts val="1000"/>
              </a:spcAft>
            </a:pPr>
            <a:r>
              <a:rPr lang="en-US" sz="1800" dirty="0"/>
              <a:t>Filter plugins: Manipulation and normalization of data according to specified criteria.</a:t>
            </a:r>
          </a:p>
          <a:p>
            <a:pPr>
              <a:lnSpc>
                <a:spcPct val="100000"/>
              </a:lnSpc>
              <a:spcAft>
                <a:spcPts val="1000"/>
              </a:spcAft>
            </a:pPr>
            <a:r>
              <a:rPr lang="en-US" sz="1800" dirty="0"/>
              <a:t>Output plugins: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15" y="2899610"/>
            <a:ext cx="5840036" cy="312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Azure Sentinel CMMC Workbook provides a mechanism for viewing log queries aligned to CMMC controls across the Azure cloud including Microsoft security offerings, Office 365, Teams, Intune, Windows Virtual Desktop and many more. </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883" y="2025154"/>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an Azure Sentinel instance.</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Sentinel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and configure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Security Operations – Go Hunting!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064611" cy="502447"/>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endParaRPr lang="en-US" sz="1800" dirty="0"/>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endParaRPr lang="en-US" sz="1800" dirty="0"/>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06" y="1088858"/>
            <a:ext cx="4254678" cy="284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a:t>
            </a:r>
            <a:r>
              <a:rPr lang="en-US" sz="1765"/>
              <a:t>various questions about the product.</a:t>
            </a:r>
            <a:endParaRPr lang="en-US" sz="1765" dirty="0"/>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09788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806432" cy="502447"/>
          </a:xfrm>
        </p:spPr>
        <p:txBody>
          <a:bodyPr/>
          <a:lstStyle/>
          <a:p>
            <a:pPr>
              <a:lnSpc>
                <a:spcPct val="100000"/>
              </a:lnSpc>
              <a:spcAft>
                <a:spcPts val="1000"/>
              </a:spcAft>
            </a:pPr>
            <a:r>
              <a:rPr lang="en-US" sz="1800" b="1" dirty="0"/>
              <a:t>Query Time</a:t>
            </a:r>
            <a:r>
              <a:rPr lang="en-US" sz="1800" dirty="0"/>
              <a:t> :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b="1" dirty="0"/>
              <a:t>Ingest Time</a:t>
            </a:r>
            <a:r>
              <a:rPr lang="en-US" sz="1800" dirty="0"/>
              <a:t> :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a:lnSpc>
                <a:spcPct val="100000"/>
              </a:lnSpc>
              <a:spcAft>
                <a:spcPts val="1000"/>
              </a:spcAft>
            </a:pPr>
            <a:r>
              <a:rPr lang="en-US" sz="1800" dirty="0"/>
              <a:t>If you've used Logstash, use the Grok filter plugin to parse your data.</a:t>
            </a:r>
          </a:p>
          <a:p>
            <a:pPr>
              <a:lnSpc>
                <a:spcPct val="100000"/>
              </a:lnSpc>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036275365"/>
              </p:ext>
            </p:extLst>
          </p:nvPr>
        </p:nvGraphicFramePr>
        <p:xfrm>
          <a:off x="1355354" y="942913"/>
          <a:ext cx="5086582" cy="5476424"/>
        </p:xfrm>
        <a:graphic>
          <a:graphicData uri="http://schemas.openxmlformats.org/drawingml/2006/table">
            <a:tbl>
              <a:tblPr firstRow="1" bandRow="1"/>
              <a:tblGrid>
                <a:gridCol w="303537">
                  <a:extLst>
                    <a:ext uri="{9D8B030D-6E8A-4147-A177-3AD203B41FA5}">
                      <a16:colId xmlns:a16="http://schemas.microsoft.com/office/drawing/2014/main" val="2909524990"/>
                    </a:ext>
                  </a:extLst>
                </a:gridCol>
                <a:gridCol w="1088760">
                  <a:extLst>
                    <a:ext uri="{9D8B030D-6E8A-4147-A177-3AD203B41FA5}">
                      <a16:colId xmlns:a16="http://schemas.microsoft.com/office/drawing/2014/main" val="2309314199"/>
                    </a:ext>
                  </a:extLst>
                </a:gridCol>
                <a:gridCol w="2549636">
                  <a:extLst>
                    <a:ext uri="{9D8B030D-6E8A-4147-A177-3AD203B41FA5}">
                      <a16:colId xmlns:a16="http://schemas.microsoft.com/office/drawing/2014/main" val="4046901895"/>
                    </a:ext>
                  </a:extLst>
                </a:gridCol>
                <a:gridCol w="1144649">
                  <a:extLst>
                    <a:ext uri="{9D8B030D-6E8A-4147-A177-3AD203B41FA5}">
                      <a16:colId xmlns:a16="http://schemas.microsoft.com/office/drawing/2014/main" val="2926309358"/>
                    </a:ext>
                  </a:extLst>
                </a:gridCol>
              </a:tblGrid>
              <a:tr h="413087">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130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Defender + Azure Sentinel : Better Together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1995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cs typeface="Segoe UI" panose="020B0502040204020203" pitchFamily="34" charset="0"/>
                        </a:rPr>
                        <a:t>8:30-8:45</a:t>
                      </a:r>
                      <a:endParaRPr lang="en-US" sz="1100" dirty="0">
                        <a:solidFill>
                          <a:schemeClr val="tx1"/>
                        </a:solidFill>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1563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Log Analytics + Kusto Query Language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2687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Estimating Costs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5456">
                <a:tc vMerge="1">
                  <a:txBody>
                    <a:bodyPr/>
                    <a:lstStyle/>
                    <a:p>
                      <a:endParaRPr lang="en-US"/>
                    </a:p>
                  </a:txBody>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637444941"/>
                  </a:ext>
                </a:extLst>
              </a:tr>
              <a:tr h="389657">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97313">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99924">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:00-12:00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endParaRPr lang="en-US"/>
                    </a:p>
                  </a:txBody>
                  <a:tcPr/>
                </a:tc>
                <a:extLst>
                  <a:ext uri="{0D108BD9-81ED-4DB2-BD59-A6C34878D82A}">
                    <a16:rowId xmlns:a16="http://schemas.microsoft.com/office/drawing/2014/main" val="46406861"/>
                  </a:ext>
                </a:extLst>
              </a:tr>
              <a:tr h="41308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13087">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13087">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Security Operations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13087">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13087">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Tables, tables and more tables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solution or data connector that is enabled adds more tables to the Log Analytics workspace.</a:t>
            </a:r>
          </a:p>
        </p:txBody>
      </p:sp>
      <p:pic>
        <p:nvPicPr>
          <p:cNvPr id="4" name="Picture 3">
            <a:extLst>
              <a:ext uri="{FF2B5EF4-FFF2-40B4-BE49-F238E27FC236}">
                <a16:creationId xmlns:a16="http://schemas.microsoft.com/office/drawing/2014/main" id="{579BB4B3-A9FD-47E3-B76C-237D71283619}"/>
              </a:ext>
            </a:extLst>
          </p:cNvPr>
          <p:cNvPicPr>
            <a:picLocks noChangeAspect="1"/>
          </p:cNvPicPr>
          <p:nvPr/>
        </p:nvPicPr>
        <p:blipFill>
          <a:blip r:embed="rId3"/>
          <a:stretch>
            <a:fillRect/>
          </a:stretch>
        </p:blipFill>
        <p:spPr>
          <a:xfrm>
            <a:off x="2488281" y="1802206"/>
            <a:ext cx="6108283" cy="4010422"/>
          </a:xfrm>
          <a:prstGeom prst="rect">
            <a:avLst/>
          </a:prstGeom>
        </p:spPr>
      </p:pic>
    </p:spTree>
    <p:extLst>
      <p:ext uri="{BB962C8B-B14F-4D97-AF65-F5344CB8AC3E}">
        <p14:creationId xmlns:p14="http://schemas.microsoft.com/office/powerpoint/2010/main" val="38053468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Azure Defender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Lookups</a:t>
            </a:r>
          </a:p>
        </p:txBody>
      </p:sp>
      <p:sp>
        <p:nvSpPr>
          <p:cNvPr id="6" name="Text Placeholder 5"/>
          <p:cNvSpPr>
            <a:spLocks noGrp="1"/>
          </p:cNvSpPr>
          <p:nvPr>
            <p:ph type="body" sz="quarter" idx="10"/>
          </p:nvPr>
        </p:nvSpPr>
        <p:spPr>
          <a:xfrm>
            <a:off x="586740" y="1435100"/>
            <a:ext cx="11018520" cy="3637791"/>
          </a:xfrm>
        </p:spPr>
        <p:txBody>
          <a:bodyPr/>
          <a:lstStyle/>
          <a:p>
            <a:pPr lvl="1"/>
            <a:r>
              <a:rPr lang="en-US" sz="2800" dirty="0">
                <a:latin typeface="Segoe UI Semilight" panose="020B0402040204020203" pitchFamily="34" charset="0"/>
                <a:cs typeface="Segoe UI Semilight" panose="020B0402040204020203" pitchFamily="34" charset="0"/>
              </a:rPr>
              <a:t>Log Analytics has various methods to perform lookups, enabling diverse sources for the lookup data and different ways to process it.</a:t>
            </a:r>
          </a:p>
          <a:p>
            <a:pPr lvl="1"/>
            <a:endParaRPr lang="en-US" dirty="0"/>
          </a:p>
          <a:p>
            <a:pPr lvl="1"/>
            <a:r>
              <a:rPr lang="en-US" dirty="0"/>
              <a:t>The </a:t>
            </a:r>
            <a:r>
              <a:rPr lang="en-US" b="1" dirty="0" err="1"/>
              <a:t>externaldata</a:t>
            </a:r>
            <a:r>
              <a:rPr lang="en-US" dirty="0"/>
              <a:t> KQL function, which enables referencing an Azure Storage file as a lookup table.</a:t>
            </a:r>
          </a:p>
          <a:p>
            <a:pPr lvl="1"/>
            <a:endParaRPr lang="en-US" dirty="0"/>
          </a:p>
          <a:p>
            <a:pPr lvl="1"/>
            <a:r>
              <a:rPr lang="en-US" dirty="0"/>
              <a:t>Custom tables, imported using a custom connector.</a:t>
            </a:r>
          </a:p>
          <a:p>
            <a:pPr lvl="1"/>
            <a:endParaRPr lang="en-US" dirty="0"/>
          </a:p>
          <a:p>
            <a:pPr lvl="1"/>
            <a:r>
              <a:rPr lang="en-US" dirty="0"/>
              <a:t>A KQL function utilizing the </a:t>
            </a:r>
            <a:r>
              <a:rPr lang="en-US" b="1" dirty="0" err="1"/>
              <a:t>datatable</a:t>
            </a:r>
            <a:r>
              <a:rPr lang="en-US"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Sentinel Lookups</a:t>
            </a:r>
          </a:p>
        </p:txBody>
      </p:sp>
      <p:sp>
        <p:nvSpPr>
          <p:cNvPr id="6" name="Text Placeholder 5"/>
          <p:cNvSpPr>
            <a:spLocks noGrp="1"/>
          </p:cNvSpPr>
          <p:nvPr>
            <p:ph type="body" sz="quarter" idx="10"/>
          </p:nvPr>
        </p:nvSpPr>
        <p:spPr>
          <a:xfrm>
            <a:off x="586740" y="1435100"/>
            <a:ext cx="11018520" cy="1895904"/>
          </a:xfrm>
        </p:spPr>
        <p:txBody>
          <a:bodyPr/>
          <a:lstStyle/>
          <a:p>
            <a:pPr lvl="1"/>
            <a:r>
              <a:rPr lang="en-US" sz="2800" dirty="0">
                <a:latin typeface="Segoe UI Semilight" panose="020B0402040204020203" pitchFamily="34" charset="0"/>
                <a:cs typeface="Segoe UI Semilight" panose="020B0402040204020203" pitchFamily="34" charset="0"/>
              </a:rPr>
              <a:t>In addition to the Log Analytics methods, Azure Sentinel provides </a:t>
            </a:r>
            <a:r>
              <a:rPr lang="en-US" sz="2800" b="1" dirty="0">
                <a:latin typeface="Segoe UI Semilight" panose="020B0402040204020203" pitchFamily="34" charset="0"/>
                <a:cs typeface="Segoe UI Semilight" panose="020B0402040204020203" pitchFamily="34" charset="0"/>
              </a:rPr>
              <a:t>Watchlists</a:t>
            </a:r>
          </a:p>
          <a:p>
            <a:pPr lvl="1"/>
            <a:endParaRPr lang="en-US" sz="2800" b="1" dirty="0">
              <a:latin typeface="Segoe UI Semilight" panose="020B0402040204020203" pitchFamily="34" charset="0"/>
              <a:cs typeface="Segoe UI Semilight" panose="020B0402040204020203" pitchFamily="34" charset="0"/>
            </a:endParaRPr>
          </a:p>
          <a:p>
            <a:pPr lvl="1"/>
            <a:r>
              <a:rPr lang="en-US" sz="2800" b="1" dirty="0">
                <a:latin typeface="Segoe UI Semilight" panose="020B0402040204020203" pitchFamily="34" charset="0"/>
                <a:cs typeface="Segoe UI Semilight" panose="020B0402040204020203" pitchFamily="34" charset="0"/>
              </a:rPr>
              <a:t>Watchlists</a:t>
            </a:r>
            <a:r>
              <a:rPr lang="en-US" sz="2800" dirty="0">
                <a:latin typeface="Segoe UI Semilight" panose="020B0402040204020203" pitchFamily="34" charset="0"/>
                <a:cs typeface="Segoe UI Semilight" panose="020B0402040204020203" pitchFamily="34" charset="0"/>
              </a:rPr>
              <a:t> are CSV files uploaded to create lookup tables</a:t>
            </a:r>
            <a:endParaRPr lang="en-US"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Log Analytics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and design log analytics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 endpoint protection solutions, a false positive is an entity, such as a file or a process, that was detected and identified as malicious, even though the entity isn't actually a threat.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false negative is an entity that was not detected as a threat, even though it actually is malicious.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768516"/>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8574</TotalTime>
  <Words>12010</Words>
  <Application>Microsoft Office PowerPoint</Application>
  <PresentationFormat>Widescreen</PresentationFormat>
  <Paragraphs>1310</Paragraphs>
  <Slides>135</Slides>
  <Notes>107</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135</vt:i4>
      </vt:variant>
    </vt:vector>
  </HeadingPairs>
  <TitlesOfParts>
    <vt:vector size="155" baseType="lpstr">
      <vt:lpstr>Arial</vt:lpstr>
      <vt:lpstr>Avenir Next LT Pro</vt:lpstr>
      <vt:lpstr>Avenir Next LT Pro Light</vt:lpstr>
      <vt:lpstr>Calibri</vt:lpstr>
      <vt:lpstr>Consolas</vt:lpstr>
      <vt:lpstr>Crimson Pro</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Defender + Azure Sentinel Better Together!</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Solutions</vt:lpstr>
      <vt:lpstr>Types of Solutions</vt:lpstr>
      <vt:lpstr>Tables, tables and more tables</vt:lpstr>
      <vt:lpstr>Solution Targeting</vt:lpstr>
      <vt:lpstr>Solutions + Cost</vt:lpstr>
      <vt:lpstr>30, 90 days, oh my.</vt:lpstr>
      <vt:lpstr>Retention</vt:lpstr>
      <vt:lpstr>Export</vt:lpstr>
      <vt:lpstr>Export – Targets</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Breakout Activity:  Log Analytics Estimating</vt:lpstr>
      <vt:lpstr>Build Hands-on Lab:  Log Analytics</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Breakout Activity:  Log Analytics + Azure Automation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PowerPoint Presentation</vt:lpstr>
      <vt:lpstr>PowerPoint Presentation</vt:lpstr>
      <vt:lpstr>Better together!</vt:lpstr>
      <vt:lpstr>Azure Defender + Azure Sentinel</vt:lpstr>
      <vt:lpstr>Microsoft Intelligent Security Graph</vt:lpstr>
      <vt:lpstr>Microsoft Threat Intelligence Center (MSTIC)</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 &amp; Joins</vt:lpstr>
      <vt:lpstr>KQL Unions : Example</vt:lpstr>
      <vt:lpstr>KQL Joins : Example</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Breakout Activity:  Azure Sentinel Considerations </vt:lpstr>
      <vt:lpstr>Build Hands-on Lab:  Azure Sentinel Part 2</vt:lpstr>
      <vt:lpstr>PowerPoint Presentation</vt:lpstr>
      <vt:lpstr>Full Group Activity:  Azure Sentinel</vt:lpstr>
      <vt:lpstr>Mentimeter Poll</vt:lpstr>
      <vt:lpstr>Build Hands-on Lab:  Security Operations – Go Hunting!</vt:lpstr>
      <vt:lpstr>Full Group Activity:  Azure Defender</vt:lpstr>
      <vt:lpstr>Mentimeter Poll</vt:lpstr>
      <vt:lpstr>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624</cp:revision>
  <dcterms:created xsi:type="dcterms:W3CDTF">2020-05-01T23:34:12Z</dcterms:created>
  <dcterms:modified xsi:type="dcterms:W3CDTF">2021-06-24T23:37:20Z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